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3" r:id="rId3"/>
    <p:sldId id="263" r:id="rId4"/>
    <p:sldId id="278" r:id="rId5"/>
    <p:sldId id="279" r:id="rId6"/>
    <p:sldId id="276" r:id="rId7"/>
    <p:sldId id="269" r:id="rId8"/>
    <p:sldId id="277" r:id="rId9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FBF2E-007B-4B2F-B770-C7B6567D9FB6}" v="100" dt="2021-06-17T06:59:13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260" autoAdjust="0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41D11-FA91-4DC4-83CB-2E2A0D5858D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F9D61-95D0-4448-B10D-FE67C9767D6F}">
      <dgm:prSet phldrT="[Text]"/>
      <dgm:spPr/>
      <dgm:t>
        <a:bodyPr/>
        <a:lstStyle/>
        <a:p>
          <a:r>
            <a:rPr lang="en-US" dirty="0"/>
            <a:t>Problems</a:t>
          </a:r>
        </a:p>
      </dgm:t>
    </dgm:pt>
    <dgm:pt modelId="{4B82C4A7-8BB6-4D30-8833-07499FDC5380}" type="parTrans" cxnId="{12D2E14F-75AE-4495-B735-3562E5CABC76}">
      <dgm:prSet/>
      <dgm:spPr/>
      <dgm:t>
        <a:bodyPr/>
        <a:lstStyle/>
        <a:p>
          <a:endParaRPr lang="en-US"/>
        </a:p>
      </dgm:t>
    </dgm:pt>
    <dgm:pt modelId="{4D4E6F8D-E55A-4FCB-930A-B5099970E3B3}" type="sibTrans" cxnId="{12D2E14F-75AE-4495-B735-3562E5CABC76}">
      <dgm:prSet/>
      <dgm:spPr/>
      <dgm:t>
        <a:bodyPr/>
        <a:lstStyle/>
        <a:p>
          <a:endParaRPr lang="en-US"/>
        </a:p>
      </dgm:t>
    </dgm:pt>
    <dgm:pt modelId="{71C2B0E8-6591-45A6-B108-253ACB65A367}">
      <dgm:prSet phldrT="[Text]"/>
      <dgm:spPr/>
      <dgm:t>
        <a:bodyPr/>
        <a:lstStyle/>
        <a:p>
          <a:r>
            <a:rPr lang="en-US" dirty="0"/>
            <a:t>Informal settlements are vulnerable to shocks</a:t>
          </a:r>
        </a:p>
      </dgm:t>
    </dgm:pt>
    <dgm:pt modelId="{8A831E13-2084-4AFD-93A5-34C45D3C507F}" type="parTrans" cxnId="{7F7F63A6-0E07-4169-BAB5-F2C76117F5EF}">
      <dgm:prSet/>
      <dgm:spPr/>
      <dgm:t>
        <a:bodyPr/>
        <a:lstStyle/>
        <a:p>
          <a:endParaRPr lang="en-US"/>
        </a:p>
      </dgm:t>
    </dgm:pt>
    <dgm:pt modelId="{20A61624-B9FD-4AF8-BB9D-0EC6F594D712}" type="sibTrans" cxnId="{7F7F63A6-0E07-4169-BAB5-F2C76117F5EF}">
      <dgm:prSet/>
      <dgm:spPr/>
      <dgm:t>
        <a:bodyPr/>
        <a:lstStyle/>
        <a:p>
          <a:endParaRPr lang="en-US"/>
        </a:p>
      </dgm:t>
    </dgm:pt>
    <dgm:pt modelId="{503C51AE-A86E-4989-9DD8-BAF7A197D83E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EA7789FD-2AF0-40F1-867E-64D6756B35F7}" type="parTrans" cxnId="{1F6741D1-A2E8-48DF-B963-11D6114B0D63}">
      <dgm:prSet/>
      <dgm:spPr/>
      <dgm:t>
        <a:bodyPr/>
        <a:lstStyle/>
        <a:p>
          <a:endParaRPr lang="en-US"/>
        </a:p>
      </dgm:t>
    </dgm:pt>
    <dgm:pt modelId="{50100C0F-592D-4F87-8717-C663381FBDE5}" type="sibTrans" cxnId="{1F6741D1-A2E8-48DF-B963-11D6114B0D63}">
      <dgm:prSet/>
      <dgm:spPr/>
      <dgm:t>
        <a:bodyPr/>
        <a:lstStyle/>
        <a:p>
          <a:endParaRPr lang="en-US"/>
        </a:p>
      </dgm:t>
    </dgm:pt>
    <dgm:pt modelId="{01A7BD91-3CA0-42AA-9EAD-7757D421FC3A}">
      <dgm:prSet phldrT="[Text]"/>
      <dgm:spPr/>
      <dgm:t>
        <a:bodyPr/>
        <a:lstStyle/>
        <a:p>
          <a:r>
            <a:rPr lang="en-US" dirty="0"/>
            <a:t>Conditions for and limitations of frugal innovations and adaptive governance</a:t>
          </a:r>
        </a:p>
      </dgm:t>
    </dgm:pt>
    <dgm:pt modelId="{5A2D3247-1BA0-490B-A109-A59BA689BEED}" type="parTrans" cxnId="{27CD9229-746D-48CF-8863-56724BBE3CF2}">
      <dgm:prSet/>
      <dgm:spPr/>
      <dgm:t>
        <a:bodyPr/>
        <a:lstStyle/>
        <a:p>
          <a:endParaRPr lang="en-US"/>
        </a:p>
      </dgm:t>
    </dgm:pt>
    <dgm:pt modelId="{E8D71AA5-F6A7-444E-8E31-E53DB26184AC}" type="sibTrans" cxnId="{27CD9229-746D-48CF-8863-56724BBE3CF2}">
      <dgm:prSet/>
      <dgm:spPr/>
      <dgm:t>
        <a:bodyPr/>
        <a:lstStyle/>
        <a:p>
          <a:endParaRPr lang="en-US"/>
        </a:p>
      </dgm:t>
    </dgm:pt>
    <dgm:pt modelId="{F83BE522-7F33-4629-BDB2-619AEC51EAAA}">
      <dgm:prSet phldrT="[Text]"/>
      <dgm:spPr/>
      <dgm:t>
        <a:bodyPr/>
        <a:lstStyle/>
        <a:p>
          <a:r>
            <a:rPr lang="en-US" dirty="0"/>
            <a:t>Outcome</a:t>
          </a:r>
        </a:p>
      </dgm:t>
    </dgm:pt>
    <dgm:pt modelId="{0CB8E474-3AB7-4B6D-8B37-72CC1C8FD63F}" type="parTrans" cxnId="{07DBFA60-604E-40A3-9131-BD1C3AF86B19}">
      <dgm:prSet/>
      <dgm:spPr/>
      <dgm:t>
        <a:bodyPr/>
        <a:lstStyle/>
        <a:p>
          <a:endParaRPr lang="en-US"/>
        </a:p>
      </dgm:t>
    </dgm:pt>
    <dgm:pt modelId="{C0A7DFFE-EF64-45DB-8977-CD6996D12971}" type="sibTrans" cxnId="{07DBFA60-604E-40A3-9131-BD1C3AF86B19}">
      <dgm:prSet/>
      <dgm:spPr/>
      <dgm:t>
        <a:bodyPr/>
        <a:lstStyle/>
        <a:p>
          <a:endParaRPr lang="en-US"/>
        </a:p>
      </dgm:t>
    </dgm:pt>
    <dgm:pt modelId="{B57236C5-94F9-42E9-913F-3FDAF2E97F04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E1E9AB9A-B50C-4750-AC96-0BC86062794B}" type="parTrans" cxnId="{AFB38F54-3627-4BEB-8663-4C7E4EE20DCA}">
      <dgm:prSet/>
      <dgm:spPr/>
      <dgm:t>
        <a:bodyPr/>
        <a:lstStyle/>
        <a:p>
          <a:endParaRPr lang="en-US"/>
        </a:p>
      </dgm:t>
    </dgm:pt>
    <dgm:pt modelId="{4C7882A0-CF68-4403-879A-A35B4B7AB016}" type="sibTrans" cxnId="{AFB38F54-3627-4BEB-8663-4C7E4EE20DCA}">
      <dgm:prSet/>
      <dgm:spPr/>
      <dgm:t>
        <a:bodyPr/>
        <a:lstStyle/>
        <a:p>
          <a:endParaRPr lang="en-US"/>
        </a:p>
      </dgm:t>
    </dgm:pt>
    <dgm:pt modelId="{77024CBC-BB04-495A-964F-C469EAED670A}">
      <dgm:prSet/>
      <dgm:spPr/>
      <dgm:t>
        <a:bodyPr/>
        <a:lstStyle/>
        <a:p>
          <a:r>
            <a:rPr lang="en-US" dirty="0"/>
            <a:t>Local frugal </a:t>
          </a:r>
          <a:r>
            <a:rPr lang="en-US" u="none" dirty="0"/>
            <a:t>innovation</a:t>
          </a:r>
          <a:r>
            <a:rPr lang="en-US" dirty="0"/>
            <a:t> can be a way to address scarcity caused by the disaster. </a:t>
          </a:r>
        </a:p>
      </dgm:t>
    </dgm:pt>
    <dgm:pt modelId="{A38264B8-1D70-4138-B2D5-CE8A21D7AC18}" type="parTrans" cxnId="{E6FAD308-9B10-47CA-9C04-3F9D7FA188D3}">
      <dgm:prSet/>
      <dgm:spPr/>
      <dgm:t>
        <a:bodyPr/>
        <a:lstStyle/>
        <a:p>
          <a:endParaRPr lang="en-US"/>
        </a:p>
      </dgm:t>
    </dgm:pt>
    <dgm:pt modelId="{929B1D75-1833-4600-B5A3-3AE93209D260}" type="sibTrans" cxnId="{E6FAD308-9B10-47CA-9C04-3F9D7FA188D3}">
      <dgm:prSet/>
      <dgm:spPr/>
      <dgm:t>
        <a:bodyPr/>
        <a:lstStyle/>
        <a:p>
          <a:endParaRPr lang="en-US"/>
        </a:p>
      </dgm:t>
    </dgm:pt>
    <dgm:pt modelId="{B804B776-1EB8-4B75-9340-EA5E1EED321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Immediate support to frugal innovations during crises</a:t>
          </a:r>
        </a:p>
      </dgm:t>
    </dgm:pt>
    <dgm:pt modelId="{25B25DB1-4359-49E1-A58E-9056BCD00057}" type="parTrans" cxnId="{C555470C-AE21-42C2-9D4D-C8B2ADD1BB63}">
      <dgm:prSet/>
      <dgm:spPr/>
      <dgm:t>
        <a:bodyPr/>
        <a:lstStyle/>
        <a:p>
          <a:endParaRPr lang="en-US"/>
        </a:p>
      </dgm:t>
    </dgm:pt>
    <dgm:pt modelId="{8BFDB483-7791-425B-8690-CCD193BEDE72}" type="sibTrans" cxnId="{C555470C-AE21-42C2-9D4D-C8B2ADD1BB63}">
      <dgm:prSet/>
      <dgm:spPr/>
      <dgm:t>
        <a:bodyPr/>
        <a:lstStyle/>
        <a:p>
          <a:endParaRPr lang="en-US"/>
        </a:p>
      </dgm:t>
    </dgm:pt>
    <dgm:pt modelId="{EDD8EB42-2A43-4536-99AF-6BF6218D7C60}">
      <dgm:prSet/>
      <dgm:spPr/>
      <dgm:t>
        <a:bodyPr/>
        <a:lstStyle/>
        <a:p>
          <a:r>
            <a:rPr lang="en-US" dirty="0"/>
            <a:t>Links with </a:t>
          </a:r>
          <a:r>
            <a:rPr lang="en-US" dirty="0" err="1"/>
            <a:t>exteral</a:t>
          </a:r>
          <a:r>
            <a:rPr lang="en-US" dirty="0"/>
            <a:t> actors are often weak</a:t>
          </a:r>
        </a:p>
      </dgm:t>
    </dgm:pt>
    <dgm:pt modelId="{6F420878-779C-4586-8CC1-60D9A4F29F70}" type="parTrans" cxnId="{5CA35655-952B-407D-AE5C-8B31AA7551AF}">
      <dgm:prSet/>
      <dgm:spPr/>
      <dgm:t>
        <a:bodyPr/>
        <a:lstStyle/>
        <a:p>
          <a:endParaRPr lang="nl-NL"/>
        </a:p>
      </dgm:t>
    </dgm:pt>
    <dgm:pt modelId="{99E4FB59-2142-4CA5-99F0-238E1794AB90}" type="sibTrans" cxnId="{5CA35655-952B-407D-AE5C-8B31AA7551AF}">
      <dgm:prSet/>
      <dgm:spPr/>
      <dgm:t>
        <a:bodyPr/>
        <a:lstStyle/>
        <a:p>
          <a:endParaRPr lang="nl-NL"/>
        </a:p>
      </dgm:t>
    </dgm:pt>
    <dgm:pt modelId="{D9EECC8A-3B48-4DD2-B788-70CA41C47955}">
      <dgm:prSet phldrT="[Text]"/>
      <dgm:spPr/>
      <dgm:t>
        <a:bodyPr/>
        <a:lstStyle/>
        <a:p>
          <a:r>
            <a:rPr lang="en-US" dirty="0"/>
            <a:t>Partnerships for impact</a:t>
          </a:r>
        </a:p>
      </dgm:t>
    </dgm:pt>
    <dgm:pt modelId="{E6461961-72E8-4D89-8B3A-D48CB4F3E2DE}" type="parTrans" cxnId="{688BA38D-72EE-43B1-A621-31E119611D85}">
      <dgm:prSet/>
      <dgm:spPr/>
      <dgm:t>
        <a:bodyPr/>
        <a:lstStyle/>
        <a:p>
          <a:endParaRPr lang="nl-NL"/>
        </a:p>
      </dgm:t>
    </dgm:pt>
    <dgm:pt modelId="{7F6C18CA-437B-4C85-823A-8687B2938E4C}" type="sibTrans" cxnId="{688BA38D-72EE-43B1-A621-31E119611D85}">
      <dgm:prSet/>
      <dgm:spPr/>
      <dgm:t>
        <a:bodyPr/>
        <a:lstStyle/>
        <a:p>
          <a:endParaRPr lang="nl-NL"/>
        </a:p>
      </dgm:t>
    </dgm:pt>
    <dgm:pt modelId="{602E8A58-32AE-495E-BB99-ED098464273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Long term system change</a:t>
          </a:r>
        </a:p>
      </dgm:t>
    </dgm:pt>
    <dgm:pt modelId="{770EDE70-5B1E-4F49-BA78-D20283885776}" type="parTrans" cxnId="{2D5CAAC6-868D-4769-B8E6-1A10E6674253}">
      <dgm:prSet/>
      <dgm:spPr/>
      <dgm:t>
        <a:bodyPr/>
        <a:lstStyle/>
        <a:p>
          <a:endParaRPr lang="nl-NL"/>
        </a:p>
      </dgm:t>
    </dgm:pt>
    <dgm:pt modelId="{C28EBF15-2966-46FE-993A-0EF6A98CC90E}" type="sibTrans" cxnId="{2D5CAAC6-868D-4769-B8E6-1A10E6674253}">
      <dgm:prSet/>
      <dgm:spPr/>
      <dgm:t>
        <a:bodyPr/>
        <a:lstStyle/>
        <a:p>
          <a:endParaRPr lang="nl-NL"/>
        </a:p>
      </dgm:t>
    </dgm:pt>
    <dgm:pt modelId="{53EEE90A-A1AD-4415-B25D-F3C044F905DC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New ways of working:</a:t>
          </a:r>
        </a:p>
      </dgm:t>
    </dgm:pt>
    <dgm:pt modelId="{EC049C11-00F5-4890-9698-68E67216C808}" type="parTrans" cxnId="{53153AA7-9C50-4B84-AC04-D7CF522CB353}">
      <dgm:prSet/>
      <dgm:spPr/>
      <dgm:t>
        <a:bodyPr/>
        <a:lstStyle/>
        <a:p>
          <a:endParaRPr lang="nl-NL"/>
        </a:p>
      </dgm:t>
    </dgm:pt>
    <dgm:pt modelId="{6663A8CD-9516-4018-B099-D53A9E918DD8}" type="sibTrans" cxnId="{53153AA7-9C50-4B84-AC04-D7CF522CB353}">
      <dgm:prSet/>
      <dgm:spPr/>
      <dgm:t>
        <a:bodyPr/>
        <a:lstStyle/>
        <a:p>
          <a:endParaRPr lang="nl-NL"/>
        </a:p>
      </dgm:t>
    </dgm:pt>
    <dgm:pt modelId="{37CCE413-5C86-4DCA-BAAB-3F7955CCC91E}">
      <dgm:prSet/>
      <dgm:spPr/>
      <dgm:t>
        <a:bodyPr/>
        <a:lstStyle/>
        <a:p>
          <a:r>
            <a:rPr lang="en-US" dirty="0"/>
            <a:t>More resilient informal settlements</a:t>
          </a:r>
        </a:p>
      </dgm:t>
    </dgm:pt>
    <dgm:pt modelId="{12885891-BC26-42B3-91F5-D298758C6335}" type="parTrans" cxnId="{DFB2994B-4D2B-4A67-AD7F-5A7CB5396BDC}">
      <dgm:prSet/>
      <dgm:spPr/>
      <dgm:t>
        <a:bodyPr/>
        <a:lstStyle/>
        <a:p>
          <a:endParaRPr lang="nl-NL"/>
        </a:p>
      </dgm:t>
    </dgm:pt>
    <dgm:pt modelId="{555E91C0-54BB-4740-B84D-4C3147855D30}" type="sibTrans" cxnId="{DFB2994B-4D2B-4A67-AD7F-5A7CB5396BDC}">
      <dgm:prSet/>
      <dgm:spPr/>
      <dgm:t>
        <a:bodyPr/>
        <a:lstStyle/>
        <a:p>
          <a:endParaRPr lang="nl-NL"/>
        </a:p>
      </dgm:t>
    </dgm:pt>
    <dgm:pt modelId="{51337CDB-6889-4E86-B3FB-EEEA16E501D5}">
      <dgm:prSet phldrT="[Text]"/>
      <dgm:spPr/>
      <dgm:t>
        <a:bodyPr/>
        <a:lstStyle/>
        <a:p>
          <a:r>
            <a:rPr lang="en-US" dirty="0" err="1"/>
            <a:t>Visualised</a:t>
          </a:r>
          <a:r>
            <a:rPr lang="en-US" dirty="0"/>
            <a:t> frugal innovations</a:t>
          </a:r>
        </a:p>
      </dgm:t>
    </dgm:pt>
    <dgm:pt modelId="{12D87223-7985-4867-B890-B1D9734B4341}" type="parTrans" cxnId="{2EDCC8FB-1E42-47F7-AA81-716DCA0B800C}">
      <dgm:prSet/>
      <dgm:spPr/>
      <dgm:t>
        <a:bodyPr/>
        <a:lstStyle/>
        <a:p>
          <a:endParaRPr lang="nl-NL"/>
        </a:p>
      </dgm:t>
    </dgm:pt>
    <dgm:pt modelId="{B92CD902-B4AF-4DC2-97DD-8B0BE2E03B70}" type="sibTrans" cxnId="{2EDCC8FB-1E42-47F7-AA81-716DCA0B800C}">
      <dgm:prSet/>
      <dgm:spPr/>
      <dgm:t>
        <a:bodyPr/>
        <a:lstStyle/>
        <a:p>
          <a:endParaRPr lang="nl-NL"/>
        </a:p>
      </dgm:t>
    </dgm:pt>
    <dgm:pt modelId="{5E5BBF9E-0025-429F-9237-AF71859BB379}" type="pres">
      <dgm:prSet presAssocID="{D2641D11-FA91-4DC4-83CB-2E2A0D5858DB}" presName="linearFlow" presStyleCnt="0">
        <dgm:presLayoutVars>
          <dgm:dir/>
          <dgm:animLvl val="lvl"/>
          <dgm:resizeHandles val="exact"/>
        </dgm:presLayoutVars>
      </dgm:prSet>
      <dgm:spPr/>
    </dgm:pt>
    <dgm:pt modelId="{FC1A7DCB-A368-49AC-BD30-1419F6D6C141}" type="pres">
      <dgm:prSet presAssocID="{2B6F9D61-95D0-4448-B10D-FE67C9767D6F}" presName="composite" presStyleCnt="0"/>
      <dgm:spPr/>
    </dgm:pt>
    <dgm:pt modelId="{F9485C05-6EC7-46D3-8F0F-49EA0B9BBD88}" type="pres">
      <dgm:prSet presAssocID="{2B6F9D61-95D0-4448-B10D-FE67C9767D6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3067A6F-40BF-4CF2-AEAB-4E2E1CE66658}" type="pres">
      <dgm:prSet presAssocID="{2B6F9D61-95D0-4448-B10D-FE67C9767D6F}" presName="descendantText" presStyleLbl="alignAcc1" presStyleIdx="0" presStyleCnt="4">
        <dgm:presLayoutVars>
          <dgm:bulletEnabled val="1"/>
        </dgm:presLayoutVars>
      </dgm:prSet>
      <dgm:spPr/>
    </dgm:pt>
    <dgm:pt modelId="{493BE5F3-048F-4836-9CB3-31E13802254C}" type="pres">
      <dgm:prSet presAssocID="{4D4E6F8D-E55A-4FCB-930A-B5099970E3B3}" presName="sp" presStyleCnt="0"/>
      <dgm:spPr/>
    </dgm:pt>
    <dgm:pt modelId="{E309EAC5-988E-4339-90D2-02127417797B}" type="pres">
      <dgm:prSet presAssocID="{503C51AE-A86E-4989-9DD8-BAF7A197D83E}" presName="composite" presStyleCnt="0"/>
      <dgm:spPr/>
    </dgm:pt>
    <dgm:pt modelId="{16E8B146-62D1-447F-B32C-EA91ECE1191C}" type="pres">
      <dgm:prSet presAssocID="{503C51AE-A86E-4989-9DD8-BAF7A197D83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89DBD43-D616-4EB9-88DF-641A18E773E4}" type="pres">
      <dgm:prSet presAssocID="{503C51AE-A86E-4989-9DD8-BAF7A197D83E}" presName="descendantText" presStyleLbl="alignAcc1" presStyleIdx="1" presStyleCnt="4" custLinFactNeighborX="0" custLinFactNeighborY="4040">
        <dgm:presLayoutVars>
          <dgm:bulletEnabled val="1"/>
        </dgm:presLayoutVars>
      </dgm:prSet>
      <dgm:spPr/>
    </dgm:pt>
    <dgm:pt modelId="{B96CB9EA-2159-4939-9C06-24179E280C22}" type="pres">
      <dgm:prSet presAssocID="{50100C0F-592D-4F87-8717-C663381FBDE5}" presName="sp" presStyleCnt="0"/>
      <dgm:spPr/>
    </dgm:pt>
    <dgm:pt modelId="{63A3C357-26F7-492B-9951-DC40E848F02F}" type="pres">
      <dgm:prSet presAssocID="{F83BE522-7F33-4629-BDB2-619AEC51EAAA}" presName="composite" presStyleCnt="0"/>
      <dgm:spPr/>
    </dgm:pt>
    <dgm:pt modelId="{CC443C25-6307-48EC-8531-C7800DEB9938}" type="pres">
      <dgm:prSet presAssocID="{F83BE522-7F33-4629-BDB2-619AEC51EAA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F5A7A3A-0F61-4D7A-A9C1-7A672F3A11F9}" type="pres">
      <dgm:prSet presAssocID="{F83BE522-7F33-4629-BDB2-619AEC51EAAA}" presName="descendantText" presStyleLbl="alignAcc1" presStyleIdx="2" presStyleCnt="4">
        <dgm:presLayoutVars>
          <dgm:bulletEnabled val="1"/>
        </dgm:presLayoutVars>
      </dgm:prSet>
      <dgm:spPr/>
    </dgm:pt>
    <dgm:pt modelId="{C7D34E98-4F28-4C21-80AB-4DCB406085E0}" type="pres">
      <dgm:prSet presAssocID="{C0A7DFFE-EF64-45DB-8977-CD6996D12971}" presName="sp" presStyleCnt="0"/>
      <dgm:spPr/>
    </dgm:pt>
    <dgm:pt modelId="{46F4781E-5DC6-457B-9D01-D3F7E5535D75}" type="pres">
      <dgm:prSet presAssocID="{B57236C5-94F9-42E9-913F-3FDAF2E97F04}" presName="composite" presStyleCnt="0"/>
      <dgm:spPr/>
    </dgm:pt>
    <dgm:pt modelId="{24E3FBD3-B1AE-4F97-80CF-CF2BB1B10B2D}" type="pres">
      <dgm:prSet presAssocID="{B57236C5-94F9-42E9-913F-3FDAF2E97F0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8C7D79E-0153-4FF4-AD0C-7C208B33E979}" type="pres">
      <dgm:prSet presAssocID="{B57236C5-94F9-42E9-913F-3FDAF2E97F0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6FAD308-9B10-47CA-9C04-3F9D7FA188D3}" srcId="{2B6F9D61-95D0-4448-B10D-FE67C9767D6F}" destId="{77024CBC-BB04-495A-964F-C469EAED670A}" srcOrd="1" destOrd="0" parTransId="{A38264B8-1D70-4138-B2D5-CE8A21D7AC18}" sibTransId="{929B1D75-1833-4600-B5A3-3AE93209D260}"/>
    <dgm:cxn modelId="{E8BDE609-9C91-4FFA-8607-D24B854B9422}" type="presOf" srcId="{51337CDB-6889-4E86-B3FB-EEEA16E501D5}" destId="{789DBD43-D616-4EB9-88DF-641A18E773E4}" srcOrd="0" destOrd="0" presId="urn:microsoft.com/office/officeart/2005/8/layout/chevron2"/>
    <dgm:cxn modelId="{C555470C-AE21-42C2-9D4D-C8B2ADD1BB63}" srcId="{F83BE522-7F33-4629-BDB2-619AEC51EAAA}" destId="{B804B776-1EB8-4B75-9340-EA5E1EED321F}" srcOrd="1" destOrd="0" parTransId="{25B25DB1-4359-49E1-A58E-9056BCD00057}" sibTransId="{8BFDB483-7791-425B-8690-CCD193BEDE72}"/>
    <dgm:cxn modelId="{E2E06E0F-4F79-4C1F-8491-C41231D36C14}" type="presOf" srcId="{53EEE90A-A1AD-4415-B25D-F3C044F905DC}" destId="{EF5A7A3A-0F61-4D7A-A9C1-7A672F3A11F9}" srcOrd="0" destOrd="0" presId="urn:microsoft.com/office/officeart/2005/8/layout/chevron2"/>
    <dgm:cxn modelId="{27CD9229-746D-48CF-8863-56724BBE3CF2}" srcId="{503C51AE-A86E-4989-9DD8-BAF7A197D83E}" destId="{01A7BD91-3CA0-42AA-9EAD-7757D421FC3A}" srcOrd="1" destOrd="0" parTransId="{5A2D3247-1BA0-490B-A109-A59BA689BEED}" sibTransId="{E8D71AA5-F6A7-444E-8E31-E53DB26184AC}"/>
    <dgm:cxn modelId="{BFE23641-8383-4AB8-B787-E2434049B07B}" type="presOf" srcId="{B804B776-1EB8-4B75-9340-EA5E1EED321F}" destId="{EF5A7A3A-0F61-4D7A-A9C1-7A672F3A11F9}" srcOrd="0" destOrd="1" presId="urn:microsoft.com/office/officeart/2005/8/layout/chevron2"/>
    <dgm:cxn modelId="{BE3C2B43-F133-4A00-9A6C-E02FD6926D6C}" type="presOf" srcId="{D9EECC8A-3B48-4DD2-B788-70CA41C47955}" destId="{789DBD43-D616-4EB9-88DF-641A18E773E4}" srcOrd="0" destOrd="2" presId="urn:microsoft.com/office/officeart/2005/8/layout/chevron2"/>
    <dgm:cxn modelId="{DFB2994B-4D2B-4A67-AD7F-5A7CB5396BDC}" srcId="{B57236C5-94F9-42E9-913F-3FDAF2E97F04}" destId="{37CCE413-5C86-4DCA-BAAB-3F7955CCC91E}" srcOrd="0" destOrd="0" parTransId="{12885891-BC26-42B3-91F5-D298758C6335}" sibTransId="{555E91C0-54BB-4740-B84D-4C3147855D30}"/>
    <dgm:cxn modelId="{12D2E14F-75AE-4495-B735-3562E5CABC76}" srcId="{D2641D11-FA91-4DC4-83CB-2E2A0D5858DB}" destId="{2B6F9D61-95D0-4448-B10D-FE67C9767D6F}" srcOrd="0" destOrd="0" parTransId="{4B82C4A7-8BB6-4D30-8833-07499FDC5380}" sibTransId="{4D4E6F8D-E55A-4FCB-930A-B5099970E3B3}"/>
    <dgm:cxn modelId="{AFB38F54-3627-4BEB-8663-4C7E4EE20DCA}" srcId="{D2641D11-FA91-4DC4-83CB-2E2A0D5858DB}" destId="{B57236C5-94F9-42E9-913F-3FDAF2E97F04}" srcOrd="3" destOrd="0" parTransId="{E1E9AB9A-B50C-4750-AC96-0BC86062794B}" sibTransId="{4C7882A0-CF68-4403-879A-A35B4B7AB016}"/>
    <dgm:cxn modelId="{5CA35655-952B-407D-AE5C-8B31AA7551AF}" srcId="{2B6F9D61-95D0-4448-B10D-FE67C9767D6F}" destId="{EDD8EB42-2A43-4536-99AF-6BF6218D7C60}" srcOrd="2" destOrd="0" parTransId="{6F420878-779C-4586-8CC1-60D9A4F29F70}" sibTransId="{99E4FB59-2142-4CA5-99F0-238E1794AB90}"/>
    <dgm:cxn modelId="{8054475B-99C2-4CD0-8C4B-6D98B23CA8AC}" type="presOf" srcId="{EDD8EB42-2A43-4536-99AF-6BF6218D7C60}" destId="{83067A6F-40BF-4CF2-AEAB-4E2E1CE66658}" srcOrd="0" destOrd="2" presId="urn:microsoft.com/office/officeart/2005/8/layout/chevron2"/>
    <dgm:cxn modelId="{6422AD5D-09AB-4FB3-9BE9-385746BF6369}" type="presOf" srcId="{01A7BD91-3CA0-42AA-9EAD-7757D421FC3A}" destId="{789DBD43-D616-4EB9-88DF-641A18E773E4}" srcOrd="0" destOrd="1" presId="urn:microsoft.com/office/officeart/2005/8/layout/chevron2"/>
    <dgm:cxn modelId="{07DBFA60-604E-40A3-9131-BD1C3AF86B19}" srcId="{D2641D11-FA91-4DC4-83CB-2E2A0D5858DB}" destId="{F83BE522-7F33-4629-BDB2-619AEC51EAAA}" srcOrd="2" destOrd="0" parTransId="{0CB8E474-3AB7-4B6D-8B37-72CC1C8FD63F}" sibTransId="{C0A7DFFE-EF64-45DB-8977-CD6996D12971}"/>
    <dgm:cxn modelId="{D32CCB62-AB60-4257-ACB0-B7055EFC4A78}" type="presOf" srcId="{B57236C5-94F9-42E9-913F-3FDAF2E97F04}" destId="{24E3FBD3-B1AE-4F97-80CF-CF2BB1B10B2D}" srcOrd="0" destOrd="0" presId="urn:microsoft.com/office/officeart/2005/8/layout/chevron2"/>
    <dgm:cxn modelId="{456A126F-D214-4F23-B367-6DAEDD7A43AE}" type="presOf" srcId="{2B6F9D61-95D0-4448-B10D-FE67C9767D6F}" destId="{F9485C05-6EC7-46D3-8F0F-49EA0B9BBD88}" srcOrd="0" destOrd="0" presId="urn:microsoft.com/office/officeart/2005/8/layout/chevron2"/>
    <dgm:cxn modelId="{688BA38D-72EE-43B1-A621-31E119611D85}" srcId="{503C51AE-A86E-4989-9DD8-BAF7A197D83E}" destId="{D9EECC8A-3B48-4DD2-B788-70CA41C47955}" srcOrd="2" destOrd="0" parTransId="{E6461961-72E8-4D89-8B3A-D48CB4F3E2DE}" sibTransId="{7F6C18CA-437B-4C85-823A-8687B2938E4C}"/>
    <dgm:cxn modelId="{7F7F63A6-0E07-4169-BAB5-F2C76117F5EF}" srcId="{2B6F9D61-95D0-4448-B10D-FE67C9767D6F}" destId="{71C2B0E8-6591-45A6-B108-253ACB65A367}" srcOrd="0" destOrd="0" parTransId="{8A831E13-2084-4AFD-93A5-34C45D3C507F}" sibTransId="{20A61624-B9FD-4AF8-BB9D-0EC6F594D712}"/>
    <dgm:cxn modelId="{53153AA7-9C50-4B84-AC04-D7CF522CB353}" srcId="{F83BE522-7F33-4629-BDB2-619AEC51EAAA}" destId="{53EEE90A-A1AD-4415-B25D-F3C044F905DC}" srcOrd="0" destOrd="0" parTransId="{EC049C11-00F5-4890-9698-68E67216C808}" sibTransId="{6663A8CD-9516-4018-B099-D53A9E918DD8}"/>
    <dgm:cxn modelId="{D556E1AD-E225-4F7B-9C62-1F10F271F086}" type="presOf" srcId="{77024CBC-BB04-495A-964F-C469EAED670A}" destId="{83067A6F-40BF-4CF2-AEAB-4E2E1CE66658}" srcOrd="0" destOrd="1" presId="urn:microsoft.com/office/officeart/2005/8/layout/chevron2"/>
    <dgm:cxn modelId="{A6CF48B1-EF3B-4A1F-A07D-46437E974348}" type="presOf" srcId="{37CCE413-5C86-4DCA-BAAB-3F7955CCC91E}" destId="{08C7D79E-0153-4FF4-AD0C-7C208B33E979}" srcOrd="0" destOrd="0" presId="urn:microsoft.com/office/officeart/2005/8/layout/chevron2"/>
    <dgm:cxn modelId="{0D338CC3-2F8F-4CE1-8360-58B8040A81EC}" type="presOf" srcId="{602E8A58-32AE-495E-BB99-ED098464273A}" destId="{EF5A7A3A-0F61-4D7A-A9C1-7A672F3A11F9}" srcOrd="0" destOrd="2" presId="urn:microsoft.com/office/officeart/2005/8/layout/chevron2"/>
    <dgm:cxn modelId="{5B8102C4-BE0F-4410-AE15-036B049D8B84}" type="presOf" srcId="{71C2B0E8-6591-45A6-B108-253ACB65A367}" destId="{83067A6F-40BF-4CF2-AEAB-4E2E1CE66658}" srcOrd="0" destOrd="0" presId="urn:microsoft.com/office/officeart/2005/8/layout/chevron2"/>
    <dgm:cxn modelId="{2D5CAAC6-868D-4769-B8E6-1A10E6674253}" srcId="{F83BE522-7F33-4629-BDB2-619AEC51EAAA}" destId="{602E8A58-32AE-495E-BB99-ED098464273A}" srcOrd="2" destOrd="0" parTransId="{770EDE70-5B1E-4F49-BA78-D20283885776}" sibTransId="{C28EBF15-2966-46FE-993A-0EF6A98CC90E}"/>
    <dgm:cxn modelId="{1F6741D1-A2E8-48DF-B963-11D6114B0D63}" srcId="{D2641D11-FA91-4DC4-83CB-2E2A0D5858DB}" destId="{503C51AE-A86E-4989-9DD8-BAF7A197D83E}" srcOrd="1" destOrd="0" parTransId="{EA7789FD-2AF0-40F1-867E-64D6756B35F7}" sibTransId="{50100C0F-592D-4F87-8717-C663381FBDE5}"/>
    <dgm:cxn modelId="{4CC6AFD1-40FA-4D3A-B86C-7B3337C42493}" type="presOf" srcId="{F83BE522-7F33-4629-BDB2-619AEC51EAAA}" destId="{CC443C25-6307-48EC-8531-C7800DEB9938}" srcOrd="0" destOrd="0" presId="urn:microsoft.com/office/officeart/2005/8/layout/chevron2"/>
    <dgm:cxn modelId="{E01AC7F1-DE76-4C0F-9AB2-A831443D5049}" type="presOf" srcId="{D2641D11-FA91-4DC4-83CB-2E2A0D5858DB}" destId="{5E5BBF9E-0025-429F-9237-AF71859BB379}" srcOrd="0" destOrd="0" presId="urn:microsoft.com/office/officeart/2005/8/layout/chevron2"/>
    <dgm:cxn modelId="{0DBEDFF4-1D6B-4EDA-9EC0-C5A0E2E97D6A}" type="presOf" srcId="{503C51AE-A86E-4989-9DD8-BAF7A197D83E}" destId="{16E8B146-62D1-447F-B32C-EA91ECE1191C}" srcOrd="0" destOrd="0" presId="urn:microsoft.com/office/officeart/2005/8/layout/chevron2"/>
    <dgm:cxn modelId="{2EDCC8FB-1E42-47F7-AA81-716DCA0B800C}" srcId="{503C51AE-A86E-4989-9DD8-BAF7A197D83E}" destId="{51337CDB-6889-4E86-B3FB-EEEA16E501D5}" srcOrd="0" destOrd="0" parTransId="{12D87223-7985-4867-B890-B1D9734B4341}" sibTransId="{B92CD902-B4AF-4DC2-97DD-8B0BE2E03B70}"/>
    <dgm:cxn modelId="{E74076AF-ED43-40B5-9B3D-B104677B11D5}" type="presParOf" srcId="{5E5BBF9E-0025-429F-9237-AF71859BB379}" destId="{FC1A7DCB-A368-49AC-BD30-1419F6D6C141}" srcOrd="0" destOrd="0" presId="urn:microsoft.com/office/officeart/2005/8/layout/chevron2"/>
    <dgm:cxn modelId="{1505CCA1-FE40-4CAA-BB4A-2282D68970D4}" type="presParOf" srcId="{FC1A7DCB-A368-49AC-BD30-1419F6D6C141}" destId="{F9485C05-6EC7-46D3-8F0F-49EA0B9BBD88}" srcOrd="0" destOrd="0" presId="urn:microsoft.com/office/officeart/2005/8/layout/chevron2"/>
    <dgm:cxn modelId="{840CA75D-236E-4C32-AE93-C023A49ED2FC}" type="presParOf" srcId="{FC1A7DCB-A368-49AC-BD30-1419F6D6C141}" destId="{83067A6F-40BF-4CF2-AEAB-4E2E1CE66658}" srcOrd="1" destOrd="0" presId="urn:microsoft.com/office/officeart/2005/8/layout/chevron2"/>
    <dgm:cxn modelId="{C4C5F1FF-B656-4CB0-B9EA-F806223EE438}" type="presParOf" srcId="{5E5BBF9E-0025-429F-9237-AF71859BB379}" destId="{493BE5F3-048F-4836-9CB3-31E13802254C}" srcOrd="1" destOrd="0" presId="urn:microsoft.com/office/officeart/2005/8/layout/chevron2"/>
    <dgm:cxn modelId="{F46841C8-3190-4778-8307-A09E3AC7CBDF}" type="presParOf" srcId="{5E5BBF9E-0025-429F-9237-AF71859BB379}" destId="{E309EAC5-988E-4339-90D2-02127417797B}" srcOrd="2" destOrd="0" presId="urn:microsoft.com/office/officeart/2005/8/layout/chevron2"/>
    <dgm:cxn modelId="{4D8C7D17-AD13-49FB-A63B-CBA463F49B7D}" type="presParOf" srcId="{E309EAC5-988E-4339-90D2-02127417797B}" destId="{16E8B146-62D1-447F-B32C-EA91ECE1191C}" srcOrd="0" destOrd="0" presId="urn:microsoft.com/office/officeart/2005/8/layout/chevron2"/>
    <dgm:cxn modelId="{AB5A623F-134D-47AD-9838-B70220313505}" type="presParOf" srcId="{E309EAC5-988E-4339-90D2-02127417797B}" destId="{789DBD43-D616-4EB9-88DF-641A18E773E4}" srcOrd="1" destOrd="0" presId="urn:microsoft.com/office/officeart/2005/8/layout/chevron2"/>
    <dgm:cxn modelId="{45241BB8-B682-4EC3-A176-B9B680FA1910}" type="presParOf" srcId="{5E5BBF9E-0025-429F-9237-AF71859BB379}" destId="{B96CB9EA-2159-4939-9C06-24179E280C22}" srcOrd="3" destOrd="0" presId="urn:microsoft.com/office/officeart/2005/8/layout/chevron2"/>
    <dgm:cxn modelId="{6F463E17-884E-4B81-B13E-1FD01B652708}" type="presParOf" srcId="{5E5BBF9E-0025-429F-9237-AF71859BB379}" destId="{63A3C357-26F7-492B-9951-DC40E848F02F}" srcOrd="4" destOrd="0" presId="urn:microsoft.com/office/officeart/2005/8/layout/chevron2"/>
    <dgm:cxn modelId="{A5BD0EED-4740-4DF6-848E-D6CD73F96890}" type="presParOf" srcId="{63A3C357-26F7-492B-9951-DC40E848F02F}" destId="{CC443C25-6307-48EC-8531-C7800DEB9938}" srcOrd="0" destOrd="0" presId="urn:microsoft.com/office/officeart/2005/8/layout/chevron2"/>
    <dgm:cxn modelId="{740C51CE-6797-49A2-AEB3-27B745599823}" type="presParOf" srcId="{63A3C357-26F7-492B-9951-DC40E848F02F}" destId="{EF5A7A3A-0F61-4D7A-A9C1-7A672F3A11F9}" srcOrd="1" destOrd="0" presId="urn:microsoft.com/office/officeart/2005/8/layout/chevron2"/>
    <dgm:cxn modelId="{E9C836E2-0030-4513-AEDF-DA2A0CCBB43B}" type="presParOf" srcId="{5E5BBF9E-0025-429F-9237-AF71859BB379}" destId="{C7D34E98-4F28-4C21-80AB-4DCB406085E0}" srcOrd="5" destOrd="0" presId="urn:microsoft.com/office/officeart/2005/8/layout/chevron2"/>
    <dgm:cxn modelId="{325FA427-8DC1-4CF8-AB37-9900806B9478}" type="presParOf" srcId="{5E5BBF9E-0025-429F-9237-AF71859BB379}" destId="{46F4781E-5DC6-457B-9D01-D3F7E5535D75}" srcOrd="6" destOrd="0" presId="urn:microsoft.com/office/officeart/2005/8/layout/chevron2"/>
    <dgm:cxn modelId="{B0129DFF-8DFD-416D-B4AD-A5CA7AFFBE04}" type="presParOf" srcId="{46F4781E-5DC6-457B-9D01-D3F7E5535D75}" destId="{24E3FBD3-B1AE-4F97-80CF-CF2BB1B10B2D}" srcOrd="0" destOrd="0" presId="urn:microsoft.com/office/officeart/2005/8/layout/chevron2"/>
    <dgm:cxn modelId="{806BBEE2-6D24-410C-902F-AA9FE06374E2}" type="presParOf" srcId="{46F4781E-5DC6-457B-9D01-D3F7E5535D75}" destId="{08C7D79E-0153-4FF4-AD0C-7C208B33E9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85C05-6EC7-46D3-8F0F-49EA0B9BBD88}">
      <dsp:nvSpPr>
        <dsp:cNvPr id="0" name=""/>
        <dsp:cNvSpPr/>
      </dsp:nvSpPr>
      <dsp:spPr>
        <a:xfrm rot="5400000">
          <a:off x="-202852" y="206954"/>
          <a:ext cx="1352349" cy="946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Problems</a:t>
          </a:r>
        </a:p>
      </dsp:txBody>
      <dsp:txXfrm rot="-5400000">
        <a:off x="1" y="477423"/>
        <a:ext cx="946644" cy="405705"/>
      </dsp:txXfrm>
    </dsp:sp>
    <dsp:sp modelId="{83067A6F-40BF-4CF2-AEAB-4E2E1CE66658}">
      <dsp:nvSpPr>
        <dsp:cNvPr id="0" name=""/>
        <dsp:cNvSpPr/>
      </dsp:nvSpPr>
      <dsp:spPr>
        <a:xfrm rot="5400000">
          <a:off x="5291608" y="-4340861"/>
          <a:ext cx="879027" cy="9568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Informal settlements are vulnerable to shocks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Local frugal </a:t>
          </a:r>
          <a:r>
            <a:rPr lang="en-US" sz="1600" u="none" kern="1200" dirty="0"/>
            <a:t>innovation</a:t>
          </a:r>
          <a:r>
            <a:rPr lang="en-US" sz="1600" kern="1200" dirty="0"/>
            <a:t> can be a way to address scarcity caused by the disaster.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Links with </a:t>
          </a:r>
          <a:r>
            <a:rPr lang="en-US" sz="1600" kern="1200" dirty="0" err="1"/>
            <a:t>exteral</a:t>
          </a:r>
          <a:r>
            <a:rPr lang="en-US" sz="1600" kern="1200" dirty="0"/>
            <a:t> actors are often weak</a:t>
          </a:r>
        </a:p>
      </dsp:txBody>
      <dsp:txXfrm rot="-5400000">
        <a:off x="946645" y="47013"/>
        <a:ext cx="9526044" cy="793205"/>
      </dsp:txXfrm>
    </dsp:sp>
    <dsp:sp modelId="{16E8B146-62D1-447F-B32C-EA91ECE1191C}">
      <dsp:nvSpPr>
        <dsp:cNvPr id="0" name=""/>
        <dsp:cNvSpPr/>
      </dsp:nvSpPr>
      <dsp:spPr>
        <a:xfrm rot="5400000">
          <a:off x="-202852" y="1413875"/>
          <a:ext cx="1352349" cy="946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Output</a:t>
          </a:r>
        </a:p>
      </dsp:txBody>
      <dsp:txXfrm rot="-5400000">
        <a:off x="1" y="1684344"/>
        <a:ext cx="946644" cy="405705"/>
      </dsp:txXfrm>
    </dsp:sp>
    <dsp:sp modelId="{789DBD43-D616-4EB9-88DF-641A18E773E4}">
      <dsp:nvSpPr>
        <dsp:cNvPr id="0" name=""/>
        <dsp:cNvSpPr/>
      </dsp:nvSpPr>
      <dsp:spPr>
        <a:xfrm rot="5400000">
          <a:off x="5291608" y="-3098428"/>
          <a:ext cx="879027" cy="9568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Visualised</a:t>
          </a:r>
          <a:r>
            <a:rPr lang="en-US" sz="1600" kern="1200" dirty="0"/>
            <a:t> frugal innovations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Conditions for and limitations of frugal innovations and adaptive governance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Partnerships for impact</a:t>
          </a:r>
        </a:p>
      </dsp:txBody>
      <dsp:txXfrm rot="-5400000">
        <a:off x="946645" y="1289446"/>
        <a:ext cx="9526044" cy="793205"/>
      </dsp:txXfrm>
    </dsp:sp>
    <dsp:sp modelId="{CC443C25-6307-48EC-8531-C7800DEB9938}">
      <dsp:nvSpPr>
        <dsp:cNvPr id="0" name=""/>
        <dsp:cNvSpPr/>
      </dsp:nvSpPr>
      <dsp:spPr>
        <a:xfrm rot="5400000">
          <a:off x="-202852" y="2620796"/>
          <a:ext cx="1352349" cy="946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Outcome</a:t>
          </a:r>
        </a:p>
      </dsp:txBody>
      <dsp:txXfrm rot="-5400000">
        <a:off x="1" y="2891265"/>
        <a:ext cx="946644" cy="405705"/>
      </dsp:txXfrm>
    </dsp:sp>
    <dsp:sp modelId="{EF5A7A3A-0F61-4D7A-A9C1-7A672F3A11F9}">
      <dsp:nvSpPr>
        <dsp:cNvPr id="0" name=""/>
        <dsp:cNvSpPr/>
      </dsp:nvSpPr>
      <dsp:spPr>
        <a:xfrm rot="5400000">
          <a:off x="5291608" y="-1927020"/>
          <a:ext cx="879027" cy="9568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kern="1200" dirty="0"/>
            <a:t>New ways of working: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Immediate support to frugal innovations during crises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Long term system change</a:t>
          </a:r>
        </a:p>
      </dsp:txBody>
      <dsp:txXfrm rot="-5400000">
        <a:off x="946645" y="2460854"/>
        <a:ext cx="9526044" cy="793205"/>
      </dsp:txXfrm>
    </dsp:sp>
    <dsp:sp modelId="{24E3FBD3-B1AE-4F97-80CF-CF2BB1B10B2D}">
      <dsp:nvSpPr>
        <dsp:cNvPr id="0" name=""/>
        <dsp:cNvSpPr/>
      </dsp:nvSpPr>
      <dsp:spPr>
        <a:xfrm rot="5400000">
          <a:off x="-202852" y="3827716"/>
          <a:ext cx="1352349" cy="946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Impact</a:t>
          </a:r>
        </a:p>
      </dsp:txBody>
      <dsp:txXfrm rot="-5400000">
        <a:off x="1" y="4098185"/>
        <a:ext cx="946644" cy="405705"/>
      </dsp:txXfrm>
    </dsp:sp>
    <dsp:sp modelId="{08C7D79E-0153-4FF4-AD0C-7C208B33E979}">
      <dsp:nvSpPr>
        <dsp:cNvPr id="0" name=""/>
        <dsp:cNvSpPr/>
      </dsp:nvSpPr>
      <dsp:spPr>
        <a:xfrm rot="5400000">
          <a:off x="5291608" y="-720099"/>
          <a:ext cx="879027" cy="9568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More resilient informal settlements</a:t>
          </a:r>
        </a:p>
      </dsp:txBody>
      <dsp:txXfrm rot="-5400000">
        <a:off x="946645" y="3667775"/>
        <a:ext cx="9526044" cy="793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61233-9B05-453C-9FB9-B3DA345DAC75}" type="datetimeFigureOut">
              <a:rPr lang="nl-NL" smtClean="0"/>
              <a:t>28-06-21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38B95-CEC3-4DBC-BF86-7D8A6D0B3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12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38B95-CEC3-4DBC-BF86-7D8A6D0B3D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57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5250-A1B3-4523-845D-FCB4CA34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58329-064E-4550-8D9D-7C1344990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3AFC9-2073-4653-B0E6-ACCC7C1A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3B6D-45A6-41C1-912E-7146471A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A61BC-42A9-4C7B-A36D-24605FB3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4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9740-F95E-4AC7-B79E-7A8D7D50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A20B8-4CFC-428B-ADAC-D9F54293E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892AF-D346-4E94-8D61-1B7C5311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451F-84C3-428B-BEE2-C216C8D7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2134D-F098-493C-BD26-801304ED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F034B-0B5B-4B68-8ABC-14C456872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363AB-9829-4F26-BB67-48CF2E66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E9AD-F47A-48B7-873C-CCEEF286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34E34-7A98-427A-8CBE-F5369204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0F88-55B9-40A1-9A84-EEF9809C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E911-69F5-4475-BF03-BA49C496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7B17-ADB9-4BA4-8439-C030E7B16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88BD-60C1-45AC-9F78-98FC68E4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C7700-5394-4A6B-81C9-8FB63CBF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7934-B164-4B8D-A161-114F1B56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5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A6B0-9142-4EFC-B07A-CA168A49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854CF-1EFD-42D8-A7B4-A7D9E3F5E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30408-B834-4CA4-8114-70E708D4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786DF-5AA6-440C-AF99-437BA9D9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97AC-2A41-4282-865C-12B5C5B7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C400-EE9A-4720-8C85-5876485E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65762-1C97-49AE-BE86-0435DE006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5C061-7D0A-42A6-87FC-94D130908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E8CE1-6A87-4180-AB84-4A6DE1AB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591C8-5E1C-4CF0-BF17-66BA0D59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9423A-65EA-4E9E-96CC-B89F5F8F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5345-A5E3-4A73-A0C9-547F7D67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AF53-3437-4007-A62E-BD641C26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2E372-02F5-4594-BD1C-D3B28ADA6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C4969-DA04-4653-88F1-4C366D86C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759C6-3FB1-42D8-9884-CEE5848AD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ADDF6-E9DA-4EAA-997C-6042225D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62BCF-487E-4CDB-9171-FFB0D336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85CD5-9AC1-4D17-B6A6-7D5537F9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1E66-E064-493A-9F35-F901D3B3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F8A67-C06A-4671-B2A0-77D86C75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3E74C-9BAC-48DF-960B-D56B9851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52A02-8ED7-4548-92BF-8099A9FD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D9D19-63FF-4D4D-B4DE-BEFD0207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51B1C-3C37-4E86-946D-A952AEB2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77F84-E18F-44B1-A60D-884A4D3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3910-C18F-4BE8-9F46-2D45814A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314F-9682-4633-9A10-67A31DBA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A1070-2637-4911-9BB0-C18334985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56F4A-0D0D-4790-ABD2-9DA2A57D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022DD-8D44-45C4-807A-B5E36E41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24668-CBE4-4DB5-8481-39D49182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E046-6E7D-4A0C-9487-2410DBA5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80F4E-FD8D-4E83-AA8F-69E8712C7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5C91-06A3-4A47-BE64-DD45C8AE0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1255-66B2-4EB6-AEE9-7A0168B4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F790B-773D-4C0C-B78D-ACFD4A28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104BA-EDFD-4464-AC28-060DE7D4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F17B2-ED65-40B6-9BFD-B8FE2D34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A9204-DDD6-427F-9E77-9F7E7E60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BA43-EE1D-4052-8DB1-BB99F3CB4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B5E1-86EC-4451-AC64-E9B2AFC4FEB2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55226-8906-4B31-9DBE-4E3B447BD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096A-C881-4935-846A-EA52DB7E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271C-3BB7-4948-A450-34047225B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479007-12B8-4858-BBA5-E87D0DDDE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049" r="-1" b="78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4DD190-0CDE-4455-884D-14069654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How can </a:t>
            </a:r>
            <a:r>
              <a:rPr lang="en-US" sz="5100" dirty="0" err="1">
                <a:solidFill>
                  <a:srgbClr val="FFFFFF"/>
                </a:solidFill>
              </a:rPr>
              <a:t>iNGOs</a:t>
            </a:r>
            <a:r>
              <a:rPr lang="en-US" sz="5100" dirty="0">
                <a:solidFill>
                  <a:srgbClr val="FFFFFF"/>
                </a:solidFill>
              </a:rPr>
              <a:t> support collective action in informal settlements during a crisis?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A3F451-A2F7-416C-8159-1E8135F44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Towards new ways of working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0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AF9F-26B5-4E04-A353-5FBFD5FC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change </a:t>
            </a:r>
            <a:r>
              <a:rPr lang="en-US" sz="2800" dirty="0"/>
              <a:t>Urban agenda of CFIA &amp; VCC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763CE3-B7BF-4274-8937-2E0EA02C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333875"/>
              </p:ext>
            </p:extLst>
          </p:nvPr>
        </p:nvGraphicFramePr>
        <p:xfrm>
          <a:off x="838200" y="1511559"/>
          <a:ext cx="10515600" cy="498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50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4CA5370-1202-4439-8023-C892BE749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22" y="2066012"/>
            <a:ext cx="5377796" cy="3177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000B8-3BDA-4AB6-80B4-EA997A9E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Resilient informal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3C06-DCBC-4C22-9F2D-3F2EE8A3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872" y="2066012"/>
            <a:ext cx="4140325" cy="3177311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billion informal settlers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 to multiple shocks and levels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Agency: a lot happens but is often low quality, invisible, unconnected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Households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action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(informal) firms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actors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support often fails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B3C44-2890-47B1-BEE1-C2CA44C4E594}"/>
              </a:ext>
            </a:extLst>
          </p:cNvPr>
          <p:cNvSpPr txBox="1"/>
          <p:nvPr/>
        </p:nvSpPr>
        <p:spPr>
          <a:xfrm>
            <a:off x="1031822" y="4878809"/>
            <a:ext cx="5368882" cy="36933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pothole metaphor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80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6438-F3ED-4653-AA9F-107227A1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frugal innovations?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97166-A317-4913-A6AB-4A0AABE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20" y="1373863"/>
            <a:ext cx="4743640" cy="3161192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51F7DC0-8091-4ECF-830E-B9653B671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920992"/>
              </p:ext>
            </p:extLst>
          </p:nvPr>
        </p:nvGraphicFramePr>
        <p:xfrm>
          <a:off x="6534476" y="1993051"/>
          <a:ext cx="4273420" cy="317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789">
                  <a:extLst>
                    <a:ext uri="{9D8B030D-6E8A-4147-A177-3AD203B41FA5}">
                      <a16:colId xmlns:a16="http://schemas.microsoft.com/office/drawing/2014/main" val="2901109174"/>
                    </a:ext>
                  </a:extLst>
                </a:gridCol>
                <a:gridCol w="3267631">
                  <a:extLst>
                    <a:ext uri="{9D8B030D-6E8A-4147-A177-3AD203B41FA5}">
                      <a16:colId xmlns:a16="http://schemas.microsoft.com/office/drawing/2014/main" val="14996734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Type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Indicators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615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Mindset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Frame challenges as opportunities</a:t>
                      </a:r>
                      <a:endParaRPr lang="nl-NL" sz="2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Innovations at the margin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275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Process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Indigenous</a:t>
                      </a:r>
                      <a:endParaRPr lang="nl-NL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800" dirty="0">
                          <a:effectLst/>
                        </a:rPr>
                        <a:t>Af</a:t>
                      </a:r>
                      <a:r>
                        <a:rPr lang="en-US" sz="1800" dirty="0">
                          <a:effectLst/>
                        </a:rPr>
                        <a:t>fordable</a:t>
                      </a:r>
                      <a:endParaRPr lang="nl-NL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Accessible</a:t>
                      </a:r>
                      <a:endParaRPr lang="nl-NL" sz="2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Adaptive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578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Outcome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Simple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Good enough</a:t>
                      </a:r>
                      <a:endParaRPr lang="nl-NL" sz="2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Robust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1201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1624BB8-2E06-4160-A5ED-BA3B3C1FA0CC}"/>
              </a:ext>
            </a:extLst>
          </p:cNvPr>
          <p:cNvSpPr txBox="1"/>
          <p:nvPr/>
        </p:nvSpPr>
        <p:spPr>
          <a:xfrm>
            <a:off x="907719" y="3910188"/>
            <a:ext cx="4743640" cy="6155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Community space Mustard Seed, </a:t>
            </a:r>
            <a:r>
              <a:rPr lang="en-US" dirty="0" err="1"/>
              <a:t>Dandora</a:t>
            </a:r>
            <a:r>
              <a:rPr lang="en-US" dirty="0"/>
              <a:t> </a:t>
            </a:r>
          </a:p>
          <a:p>
            <a:pPr algn="ctr"/>
            <a:r>
              <a:rPr lang="en-US" sz="1600" dirty="0"/>
              <a:t>(Wilde Ganzen, </a:t>
            </a:r>
            <a:r>
              <a:rPr lang="en-US" sz="1600" dirty="0" err="1"/>
              <a:t>Daida</a:t>
            </a:r>
            <a:r>
              <a:rPr lang="en-US" sz="1600" dirty="0"/>
              <a:t>, CFIA, VCC)</a:t>
            </a:r>
            <a:endParaRPr lang="nl-NL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F434AA-8D27-468D-BBFA-86ADE5A82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6" r="7929"/>
          <a:stretch/>
        </p:blipFill>
        <p:spPr>
          <a:xfrm>
            <a:off x="1930248" y="4537077"/>
            <a:ext cx="3721112" cy="2324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DA0856-B281-4726-BF38-7095291D5A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95"/>
          <a:stretch/>
        </p:blipFill>
        <p:spPr>
          <a:xfrm>
            <a:off x="944512" y="4525819"/>
            <a:ext cx="1918608" cy="23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F652B-C0CD-49A6-9F9C-2FBB28D9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What we do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FC1A-18ED-45CD-8AF4-EF86AAA0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Networks</a:t>
            </a:r>
          </a:p>
          <a:p>
            <a:pPr lvl="1"/>
            <a:r>
              <a:rPr lang="en-US" sz="1700" dirty="0"/>
              <a:t>CFIA</a:t>
            </a:r>
          </a:p>
          <a:p>
            <a:pPr lvl="1"/>
            <a:r>
              <a:rPr lang="en-US" sz="1700" dirty="0"/>
              <a:t>VCC</a:t>
            </a:r>
          </a:p>
          <a:p>
            <a:pPr lvl="1"/>
            <a:r>
              <a:rPr lang="en-US" sz="1700" dirty="0"/>
              <a:t>Closer Cities</a:t>
            </a:r>
          </a:p>
          <a:p>
            <a:pPr lvl="1"/>
            <a:r>
              <a:rPr lang="en-US" sz="1700" dirty="0"/>
              <a:t>Nairobi, Rotterdam, The Haque</a:t>
            </a:r>
          </a:p>
          <a:p>
            <a:pPr marL="0" indent="0">
              <a:buNone/>
            </a:pPr>
            <a:r>
              <a:rPr lang="en-US" sz="1700" dirty="0"/>
              <a:t>Ongoing studies</a:t>
            </a:r>
          </a:p>
          <a:p>
            <a:pPr lvl="1"/>
            <a:r>
              <a:rPr lang="en-US" sz="1700" dirty="0"/>
              <a:t>International study</a:t>
            </a:r>
          </a:p>
          <a:p>
            <a:pPr lvl="1"/>
            <a:r>
              <a:rPr lang="en-US" sz="1700" dirty="0"/>
              <a:t>Mustard Seeds, </a:t>
            </a:r>
            <a:r>
              <a:rPr lang="en-US" sz="1700" dirty="0" err="1"/>
              <a:t>Dandora</a:t>
            </a:r>
            <a:endParaRPr lang="en-US" sz="1700" dirty="0"/>
          </a:p>
          <a:p>
            <a:pPr lvl="1"/>
            <a:r>
              <a:rPr lang="en-US" sz="1700" dirty="0"/>
              <a:t>Resilience in </a:t>
            </a:r>
            <a:r>
              <a:rPr lang="en-US" sz="1700" dirty="0" err="1"/>
              <a:t>Mathare</a:t>
            </a:r>
            <a:r>
              <a:rPr lang="en-US" sz="1700" dirty="0"/>
              <a:t> and </a:t>
            </a:r>
            <a:r>
              <a:rPr lang="en-US" sz="1700" dirty="0" err="1"/>
              <a:t>Korogocho</a:t>
            </a:r>
            <a:endParaRPr lang="en-US" sz="1700" dirty="0"/>
          </a:p>
          <a:p>
            <a:pPr lvl="1"/>
            <a:r>
              <a:rPr lang="en-US" sz="1700" dirty="0"/>
              <a:t>Heat effects in The Haque</a:t>
            </a:r>
          </a:p>
          <a:p>
            <a:pPr lvl="1"/>
            <a:r>
              <a:rPr lang="en-US" sz="1700" dirty="0"/>
              <a:t>Community resilience in Rotterdam</a:t>
            </a:r>
          </a:p>
          <a:p>
            <a:pPr marL="0" indent="0">
              <a:buNone/>
            </a:pPr>
            <a:r>
              <a:rPr lang="en-US" sz="1700" dirty="0"/>
              <a:t>Capacity building &amp; impact</a:t>
            </a:r>
            <a:endParaRPr lang="nl-NL" sz="1700" dirty="0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93E51DE-5AD2-4B80-BF36-B519770B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79" y="1782981"/>
            <a:ext cx="4477694" cy="43618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27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8E9C-C17F-4DFE-A04F-2DF1FDAF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A2E2-0D37-4738-8E77-4E2CFA633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2590" y="1825624"/>
            <a:ext cx="4772487" cy="4797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</a:rPr>
              <a:t>Multilevel coping mechanisms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Households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Frugal mindset and processes but often low quality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Informal collective action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Invisible and unsupported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temporary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Backbone of a resilient informal settlement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Formal collective action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By existing CBOs, churches, sport clubs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Use existing networks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Higher quality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No trust in government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‘</a:t>
            </a:r>
            <a:r>
              <a:rPr lang="en-US" sz="1400" dirty="0" err="1">
                <a:latin typeface="Calibri" panose="020F0502020204030204" pitchFamily="34" charset="0"/>
              </a:rPr>
              <a:t>Frugalise</a:t>
            </a:r>
            <a:r>
              <a:rPr lang="en-US" sz="1400" dirty="0">
                <a:latin typeface="Calibri" panose="020F0502020204030204" pitchFamily="34" charset="0"/>
              </a:rPr>
              <a:t>’ external support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Local governments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Their support is much needed!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Responds is slow and untargeted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</a:rPr>
              <a:t>Weak networks, weak trust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D459B-6B46-4753-8CC2-24C5971E38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Questions to </a:t>
            </a:r>
            <a:r>
              <a:rPr lang="en-US" sz="1600" b="1" dirty="0" err="1"/>
              <a:t>iNGO’s</a:t>
            </a:r>
            <a:endParaRPr lang="en-US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How to improve quality of household coping mechanisms?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5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How to recognize and support informal collective action?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How to support faster and more flexibly without corruption and low quality?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How to connect? (boundary spanning)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endParaRPr lang="nl-NL" sz="1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8B9DDA-1AFC-4F4F-90AA-FF25ADBE3F5F}"/>
              </a:ext>
            </a:extLst>
          </p:cNvPr>
          <p:cNvCxnSpPr/>
          <p:nvPr/>
        </p:nvCxnSpPr>
        <p:spPr>
          <a:xfrm>
            <a:off x="838200" y="2716575"/>
            <a:ext cx="10427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93C74E-4100-46B3-AFB0-4506E11C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1" y="3807697"/>
            <a:ext cx="10437257" cy="6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9B2E8-2509-45C2-BCED-98FB50FE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06" y="5305583"/>
            <a:ext cx="10437257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E222-474B-48B0-9DBF-DCB75A4C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89" y="337720"/>
            <a:ext cx="10515600" cy="1325563"/>
          </a:xfrm>
        </p:spPr>
        <p:txBody>
          <a:bodyPr/>
          <a:lstStyle/>
          <a:p>
            <a:r>
              <a:rPr lang="en-US" dirty="0"/>
              <a:t>Conditions for resilient informal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2CE7-9382-4D93-88CF-A61CDBB7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978814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Dilemma for </a:t>
            </a:r>
            <a:r>
              <a:rPr lang="en-US" sz="2000" b="1" dirty="0" err="1">
                <a:solidFill>
                  <a:srgbClr val="FF0000"/>
                </a:solidFill>
              </a:rPr>
              <a:t>iNGO’s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Long term commitment to develop capacity, networks &amp; system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Immediate response to new initiatives in new settlements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61F166-6ACC-4BCC-B981-3AFD06F57E3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65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Context matters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Location creates opportunity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More dense and urbanized, the more complex and networked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Capacity &amp; network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CBO’s adjust external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System change is rare, but needed</a:t>
            </a:r>
          </a:p>
        </p:txBody>
      </p:sp>
    </p:spTree>
    <p:extLst>
      <p:ext uri="{BB962C8B-B14F-4D97-AF65-F5344CB8AC3E}">
        <p14:creationId xmlns:p14="http://schemas.microsoft.com/office/powerpoint/2010/main" val="157621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59F1E-CFDB-41DC-B62A-D042ED49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Tentative conclusions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6C24-B195-4131-BECF-12C53C21E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dirty="0"/>
              <a:t>Coping mechanisms</a:t>
            </a:r>
          </a:p>
          <a:p>
            <a:pPr lvl="1"/>
            <a:r>
              <a:rPr lang="en-US" sz="2000" dirty="0"/>
              <a:t>Multilevel </a:t>
            </a:r>
            <a:r>
              <a:rPr lang="en-US" sz="2000"/>
              <a:t>and unconnected</a:t>
            </a:r>
          </a:p>
          <a:p>
            <a:pPr lvl="1"/>
            <a:r>
              <a:rPr lang="en-US" sz="2000" dirty="0"/>
              <a:t>Frugal innovation: up quality and use as starting point</a:t>
            </a:r>
          </a:p>
          <a:p>
            <a:pPr lvl="1"/>
            <a:r>
              <a:rPr lang="en-US" sz="2000" dirty="0"/>
              <a:t>Capacity and networks (social capital)</a:t>
            </a:r>
          </a:p>
          <a:p>
            <a:pPr lvl="1"/>
            <a:endParaRPr lang="en-US" sz="2000" dirty="0"/>
          </a:p>
          <a:p>
            <a:r>
              <a:rPr lang="en-US" sz="2000" dirty="0"/>
              <a:t>Three roles of </a:t>
            </a:r>
            <a:r>
              <a:rPr lang="en-US" sz="2000" dirty="0" err="1"/>
              <a:t>iNGO’s</a:t>
            </a:r>
            <a:r>
              <a:rPr lang="en-US" sz="2000" dirty="0"/>
              <a:t> in resilience</a:t>
            </a:r>
          </a:p>
          <a:p>
            <a:pPr lvl="1"/>
            <a:r>
              <a:rPr lang="en-US" sz="2000" b="1" dirty="0"/>
              <a:t>Deepen</a:t>
            </a:r>
            <a:r>
              <a:rPr lang="en-US" sz="2000" dirty="0"/>
              <a:t>: To be able to respond fast to a crisis requires long-term commitment</a:t>
            </a:r>
          </a:p>
          <a:p>
            <a:pPr lvl="2"/>
            <a:r>
              <a:rPr lang="en-US" dirty="0"/>
              <a:t>Capacitate local partners and polycentric networks</a:t>
            </a:r>
          </a:p>
          <a:p>
            <a:pPr lvl="2"/>
            <a:r>
              <a:rPr lang="en-US" dirty="0"/>
              <a:t>Map frugal household and collective actions</a:t>
            </a:r>
          </a:p>
          <a:p>
            <a:pPr lvl="1"/>
            <a:r>
              <a:rPr lang="en-US" sz="2000" b="1" dirty="0"/>
              <a:t>Broaden</a:t>
            </a:r>
            <a:r>
              <a:rPr lang="en-US" sz="2000" dirty="0"/>
              <a:t>: fast responses to new initiatives and new informal settlements increases risks of failure</a:t>
            </a:r>
          </a:p>
          <a:p>
            <a:pPr lvl="1"/>
            <a:r>
              <a:rPr lang="en-US" sz="2000" b="1" dirty="0"/>
              <a:t>System change</a:t>
            </a:r>
            <a:r>
              <a:rPr lang="en-US" sz="2000" dirty="0"/>
              <a:t>: long-term joint effort at multiple levels including local governments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477</Words>
  <Application>Microsoft Macintosh PowerPoint</Application>
  <PresentationFormat>Breedbeeld</PresentationFormat>
  <Paragraphs>112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Wingdings</vt:lpstr>
      <vt:lpstr>Office Theme</vt:lpstr>
      <vt:lpstr> How can iNGOs support collective action in informal settlements during a crisis?</vt:lpstr>
      <vt:lpstr>Theory of change Urban agenda of CFIA &amp; VCC</vt:lpstr>
      <vt:lpstr>Resilient informal settlements</vt:lpstr>
      <vt:lpstr>What are frugal innovations?</vt:lpstr>
      <vt:lpstr>What we do</vt:lpstr>
      <vt:lpstr>Initial findings</vt:lpstr>
      <vt:lpstr>Conditions for resilient informal settlements</vt:lpstr>
      <vt:lpstr>Tentative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Maarten van Herpen</dc:creator>
  <cp:lastModifiedBy>Toet, L. (Lotte)</cp:lastModifiedBy>
  <cp:revision>62</cp:revision>
  <cp:lastPrinted>2020-11-26T15:01:17Z</cp:lastPrinted>
  <dcterms:created xsi:type="dcterms:W3CDTF">2020-10-08T06:27:03Z</dcterms:created>
  <dcterms:modified xsi:type="dcterms:W3CDTF">2021-06-28T14:03:50Z</dcterms:modified>
</cp:coreProperties>
</file>